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73" r:id="rId5"/>
    <p:sldId id="274" r:id="rId6"/>
    <p:sldId id="275" r:id="rId7"/>
    <p:sldId id="276" r:id="rId8"/>
    <p:sldId id="277" r:id="rId9"/>
    <p:sldId id="272" r:id="rId10"/>
    <p:sldId id="278" r:id="rId11"/>
    <p:sldId id="279" r:id="rId12"/>
    <p:sldId id="259" r:id="rId13"/>
    <p:sldId id="260" r:id="rId14"/>
    <p:sldId id="261" r:id="rId15"/>
    <p:sldId id="262" r:id="rId16"/>
    <p:sldId id="263" r:id="rId17"/>
    <p:sldId id="264" r:id="rId18"/>
    <p:sldId id="265" r:id="rId19"/>
    <p:sldId id="266" r:id="rId20"/>
    <p:sldId id="267" r:id="rId21"/>
    <p:sldId id="268" r:id="rId22"/>
    <p:sldId id="269" r:id="rId23"/>
    <p:sldId id="270" r:id="rId24"/>
    <p:sldId id="271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14.12.2021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4">
                <a:lumMod val="60000"/>
                <a:lumOff val="4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14.12.2021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hyperlink" Target="https://budget.1otruda.ru/" TargetMode="Externa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hyperlink" Target="https://budget.1otruda.ru/" TargetMode="Externa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hyperlink" Target="https://budget.1otruda.ru/" TargetMode="Externa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https://budget.1otruda.ru/" TargetMode="External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hyperlink" Target="https://budget.1otruda.ru/" TargetMode="External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hyperlink" Target="https://budget.1otruda.ru/" TargetMode="Externa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214423"/>
            <a:ext cx="7815290" cy="2386028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Отдельные вопросы действующего законодательства в области охраны труда</a:t>
            </a:r>
            <a:endParaRPr lang="ru-RU" b="1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7272366" cy="2471758"/>
          </a:xfrm>
        </p:spPr>
        <p:txBody>
          <a:bodyPr>
            <a:normAutofit fontScale="70000" lnSpcReduction="20000"/>
          </a:bodyPr>
          <a:lstStyle/>
          <a:p>
            <a:pPr algn="r"/>
            <a:r>
              <a:rPr lang="ru-RU" dirty="0" smtClean="0">
                <a:solidFill>
                  <a:schemeClr val="bg2">
                    <a:lumMod val="25000"/>
                  </a:schemeClr>
                </a:solidFill>
              </a:rPr>
              <a:t>Расширенное совещание руководителей образовательных организаций, ответственных по охране труда, председателей первичных профсоюзных организаций учреждений образования района по исполнению действующего законодательства в области охраны труда</a:t>
            </a:r>
          </a:p>
          <a:p>
            <a:pPr algn="r"/>
            <a:r>
              <a:rPr lang="ru-RU" dirty="0" smtClean="0">
                <a:solidFill>
                  <a:schemeClr val="bg2">
                    <a:lumMod val="25000"/>
                  </a:schemeClr>
                </a:solidFill>
              </a:rPr>
              <a:t>15.12.2021 г</a:t>
            </a:r>
          </a:p>
          <a:p>
            <a:pPr algn="r"/>
            <a:r>
              <a:rPr lang="en-US" b="1" dirty="0" smtClean="0">
                <a:solidFill>
                  <a:schemeClr val="bg2">
                    <a:lumMod val="25000"/>
                  </a:schemeClr>
                </a:solidFill>
              </a:rPr>
              <a:t>ZOOM</a:t>
            </a:r>
            <a:endParaRPr lang="ru-RU" dirty="0" smtClean="0">
              <a:solidFill>
                <a:schemeClr val="bg2">
                  <a:lumMod val="25000"/>
                </a:schemeClr>
              </a:solidFill>
            </a:endParaRPr>
          </a:p>
          <a:p>
            <a:endParaRPr lang="ru-RU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42910" y="285728"/>
            <a:ext cx="7929618" cy="62478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На приобретение СИЗ:</a:t>
            </a:r>
          </a:p>
          <a:p>
            <a:r>
              <a:rPr lang="ru-RU" sz="2800" dirty="0" smtClean="0"/>
              <a:t>--Перечень приобретаемых СИЗ с указанием профессий, должностей работников; </a:t>
            </a:r>
          </a:p>
          <a:p>
            <a:r>
              <a:rPr lang="ru-RU" sz="2800" dirty="0" smtClean="0"/>
              <a:t>--копии </a:t>
            </a:r>
            <a:r>
              <a:rPr lang="ru-RU" sz="2800" dirty="0" smtClean="0">
                <a:hlinkClick r:id="rId2"/>
              </a:rPr>
              <a:t>сертификатов (деклараций) соответствия СИЗ</a:t>
            </a:r>
            <a:r>
              <a:rPr lang="ru-RU" sz="2800" dirty="0" smtClean="0"/>
              <a:t> </a:t>
            </a:r>
            <a:r>
              <a:rPr lang="ru-RU" sz="2400" dirty="0" smtClean="0"/>
              <a:t>техническому регламенту Таможенного союза «О безопасности средств индивидуальной защиты» (ТР ТС 019/2011</a:t>
            </a:r>
            <a:r>
              <a:rPr lang="ru-RU" sz="2800" dirty="0" smtClean="0"/>
              <a:t>);</a:t>
            </a:r>
          </a:p>
          <a:p>
            <a:r>
              <a:rPr lang="ru-RU" sz="2800" b="1" dirty="0" smtClean="0"/>
              <a:t>--копия заключения о подтверждении производства промышленной продукции на территории Российской Федерации, выданного </a:t>
            </a:r>
            <a:r>
              <a:rPr lang="ru-RU" sz="2800" b="1" dirty="0" err="1" smtClean="0"/>
              <a:t>Минпромторгом</a:t>
            </a:r>
            <a:r>
              <a:rPr lang="ru-RU" sz="2800" b="1" dirty="0" smtClean="0"/>
              <a:t> </a:t>
            </a:r>
            <a:r>
              <a:rPr lang="ru-RU" sz="2400" dirty="0" smtClean="0"/>
              <a:t>в отношении СИЗ</a:t>
            </a:r>
            <a:r>
              <a:rPr lang="ru-RU" sz="2800" dirty="0" smtClean="0"/>
              <a:t>;</a:t>
            </a:r>
          </a:p>
          <a:p>
            <a:r>
              <a:rPr lang="ru-RU" sz="2400" dirty="0" smtClean="0"/>
              <a:t>--копия декларации о происхождении товара или сертификата о происхождении товара – для СИЗ, изготовленных на территории других государств – членов Евразийского экономического союза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357290" y="642918"/>
            <a:ext cx="7072362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Об использовании суммы страховых взносов на финансирование профилактики травматизма и профзаболеваний нужно ежеквартально отчитываться. Отчеты составляйте по рекомендуемой форме из 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  <a:hlinkClick r:id="rId2"/>
              </a:rPr>
              <a:t>приложения 1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 к 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  <a:hlinkClick r:id="rId2"/>
              </a:rPr>
              <a:t>письму ФСС от 05.08.2020 № 02-09-11/12-05-19094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. Отчетные документы сдавайте специалисту отделения ФСС по реестру.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928794" y="428604"/>
            <a:ext cx="664373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lvl="0" indent="-514350" algn="just"/>
            <a:r>
              <a:rPr lang="ru-RU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2. О введении в действие общих требований системы управления охраной труда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1538" y="571480"/>
            <a:ext cx="7429552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t-RU" sz="2800" b="1" dirty="0" smtClean="0">
                <a:latin typeface="Times New Roman" pitchFamily="18" charset="0"/>
                <a:cs typeface="Times New Roman" pitchFamily="18" charset="0"/>
              </a:rPr>
              <a:t>ГОСТ   12.0.230-2007</a:t>
            </a:r>
            <a:r>
              <a:rPr lang="tt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tt-RU" sz="2800" dirty="0" smtClean="0">
                <a:latin typeface="Times New Roman" pitchFamily="18" charset="0"/>
                <a:cs typeface="Times New Roman" pitchFamily="18" charset="0"/>
              </a:rPr>
              <a:t>Межгосударственный стандарт. Система стандартов безопасности труда. </a:t>
            </a:r>
            <a:r>
              <a:rPr lang="tt-RU" sz="2800" b="1" dirty="0" smtClean="0">
                <a:latin typeface="Times New Roman" pitchFamily="18" charset="0"/>
                <a:cs typeface="Times New Roman" pitchFamily="18" charset="0"/>
              </a:rPr>
              <a:t>СУОТ. Общие требования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»</a:t>
            </a:r>
            <a:endParaRPr lang="tt-RU" sz="28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tt-RU" sz="1400" dirty="0" smtClean="0"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tt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t-RU" sz="2000" dirty="0" smtClean="0">
                <a:latin typeface="Times New Roman" pitchFamily="18" charset="0"/>
                <a:cs typeface="Times New Roman" pitchFamily="18" charset="0"/>
              </a:rPr>
              <a:t>введен в действие приказом Ростехрегулирования от 10.07.2007 № 169-ст (ред. от 31.10.2013)</a:t>
            </a:r>
          </a:p>
          <a:p>
            <a:endParaRPr lang="tt-RU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tt-RU" sz="2800" dirty="0" smtClean="0">
                <a:latin typeface="Times New Roman" pitchFamily="18" charset="0"/>
                <a:cs typeface="Times New Roman" pitchFamily="18" charset="0"/>
              </a:rPr>
              <a:t>В дополнение </a:t>
            </a:r>
          </a:p>
          <a:p>
            <a:r>
              <a:rPr lang="tt-RU" sz="2800" dirty="0" smtClean="0">
                <a:latin typeface="Times New Roman" pitchFamily="18" charset="0"/>
                <a:cs typeface="Times New Roman" pitchFamily="18" charset="0"/>
              </a:rPr>
              <a:t>ГОСТ 12.0.230.1-2015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tt-RU" sz="2800" dirty="0" smtClean="0">
                <a:latin typeface="Times New Roman" pitchFamily="18" charset="0"/>
                <a:cs typeface="Times New Roman" pitchFamily="18" charset="0"/>
              </a:rPr>
              <a:t>Межгосударственный стандарт. Система стандартов безопасности труда. СУОТ. Руководство по применению ГОСТ 12.0.230- 2007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»</a:t>
            </a:r>
            <a:r>
              <a:rPr lang="tt-RU" sz="2800" dirty="0" smtClean="0">
                <a:latin typeface="Times New Roman" pitchFamily="18" charset="0"/>
                <a:cs typeface="Times New Roman" pitchFamily="18" charset="0"/>
              </a:rPr>
              <a:t>. 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28728" y="1357298"/>
            <a:ext cx="678661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tt-RU" sz="2800" dirty="0" smtClean="0">
                <a:latin typeface="Times New Roman" pitchFamily="18" charset="0"/>
                <a:cs typeface="Times New Roman" pitchFamily="18" charset="0"/>
              </a:rPr>
              <a:t>ГОСТ 12.0.230-2007 направлен на содействие </a:t>
            </a:r>
            <a:r>
              <a:rPr lang="tt-RU" sz="2800" b="1" dirty="0" smtClean="0">
                <a:latin typeface="Times New Roman" pitchFamily="18" charset="0"/>
                <a:cs typeface="Times New Roman" pitchFamily="18" charset="0"/>
              </a:rPr>
              <a:t>защите работников </a:t>
            </a:r>
            <a:r>
              <a:rPr lang="tt-RU" sz="2800" dirty="0" smtClean="0">
                <a:latin typeface="Times New Roman" pitchFamily="18" charset="0"/>
                <a:cs typeface="Times New Roman" pitchFamily="18" charset="0"/>
              </a:rPr>
              <a:t>от опасных и вредных производственных факторов и исключению связанных с их работой травм, ухудшений здоровья, болезней, смертей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1"/>
          <p:cNvSpPr>
            <a:spLocks noChangeArrowheads="1"/>
          </p:cNvSpPr>
          <p:nvPr/>
        </p:nvSpPr>
        <p:spPr bwMode="auto">
          <a:xfrm>
            <a:off x="1857356" y="1000108"/>
            <a:ext cx="6357982" cy="31085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t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Основными элементами СУОТ являются: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t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	политика;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t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	организация;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t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	планирование и осуществление;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t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	оценка;</a:t>
            </a: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t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	действия по совершенствованию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Rectangle 1"/>
          <p:cNvSpPr>
            <a:spLocks noChangeArrowheads="1"/>
          </p:cNvSpPr>
          <p:nvPr/>
        </p:nvSpPr>
        <p:spPr bwMode="auto">
          <a:xfrm>
            <a:off x="1357290" y="500042"/>
            <a:ext cx="7215238" cy="48320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t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Политика в области охраны труда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t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	обеспечение безопасности и охрана здоровья работников;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t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	соблюдение соответствующих национальных законов и иных нормативных правовых актов, программ по охране труда, коллективных соглашений по охране труда;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t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	обязательства по привлечению</a:t>
            </a:r>
            <a:r>
              <a:rPr kumimoji="0" lang="tt-RU" sz="28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к </a:t>
            </a:r>
            <a:r>
              <a:rPr kumimoji="0" lang="tt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активному участию работников;</a:t>
            </a: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t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	совершенствование функционирования СУОТ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1"/>
          <p:cNvSpPr>
            <a:spLocks noChangeArrowheads="1"/>
          </p:cNvSpPr>
          <p:nvPr/>
        </p:nvSpPr>
        <p:spPr bwMode="auto">
          <a:xfrm>
            <a:off x="642910" y="357166"/>
            <a:ext cx="7929618" cy="56323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t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Организация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t-RU" sz="24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Обязанности и ответственность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t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Работодатель и руководители высшего звена должны </a:t>
            </a:r>
            <a:r>
              <a:rPr kumimoji="0" lang="tt-RU" sz="2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распределять обязанности</a:t>
            </a:r>
            <a:r>
              <a:rPr kumimoji="0" lang="tt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ответственность и полномочия по разработке, осуществлению и результативному функционированию СУОТ и достижению соответствующих целей по охране труда.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t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 уровне руководителей высшего звена организации должно быть </a:t>
            </a:r>
            <a:r>
              <a:rPr kumimoji="0" lang="tt-RU" sz="2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назначено лицо </a:t>
            </a:r>
            <a:r>
              <a:rPr kumimoji="0" lang="tt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или лица, наделенные обязанностями, ответственностью и полномочиями по ОТ.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t-RU" sz="24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Компетентность и подготовка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t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Подготовка должна предоставляться всем слушателям бесплатно и осуществляться, по возможности, в рабочее время.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t-RU" sz="24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Документация СУОТ</a:t>
            </a:r>
            <a:endParaRPr kumimoji="0" lang="tt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1"/>
          <p:cNvSpPr>
            <a:spLocks noChangeArrowheads="1"/>
          </p:cNvSpPr>
          <p:nvPr/>
        </p:nvSpPr>
        <p:spPr bwMode="auto">
          <a:xfrm>
            <a:off x="1000100" y="500042"/>
            <a:ext cx="7643866" cy="44012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t-RU" sz="28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Документация СУОТ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t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Документация СУОТ должна: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t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	быть оформлена и изложена так, чтобы быть </a:t>
            </a:r>
            <a:r>
              <a:rPr kumimoji="0" lang="tt-RU" sz="28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понятной</a:t>
            </a:r>
            <a:r>
              <a:rPr kumimoji="0" lang="tt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пользователям;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085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t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	периодически </a:t>
            </a:r>
            <a:r>
              <a:rPr kumimoji="0" lang="tt-RU" sz="28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анализироваться</a:t>
            </a:r>
            <a:r>
              <a:rPr kumimoji="0" lang="tt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при необходимости, своевременно </a:t>
            </a:r>
            <a:r>
              <a:rPr kumimoji="0" lang="tt-RU" sz="28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корректироваться</a:t>
            </a:r>
            <a:r>
              <a:rPr kumimoji="0" lang="tt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распространяться и быть легкодоступной для всех работников организации, кому она предназначена и кого касается.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Rectangle 1"/>
          <p:cNvSpPr>
            <a:spLocks noChangeArrowheads="1"/>
          </p:cNvSpPr>
          <p:nvPr/>
        </p:nvSpPr>
        <p:spPr bwMode="auto">
          <a:xfrm>
            <a:off x="1428728" y="785794"/>
            <a:ext cx="7088477" cy="2677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t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Планирование и применение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t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Исходный анализ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t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Цели по охране труда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t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Планирование, разработка и применение СУОТ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t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Предотвращение опасностей</a:t>
            </a:r>
            <a:endParaRPr kumimoji="0" lang="tt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28662" y="571480"/>
            <a:ext cx="7715304" cy="51090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lvl="0" indent="-514350" algn="just">
              <a:buFont typeface="+mj-lt"/>
              <a:buAutoNum type="arabicPeriod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Об использовании сумм страховых взносов ФСС на мероприятия по охране труда</a:t>
            </a:r>
          </a:p>
          <a:p>
            <a:pPr marL="514350" lvl="0" indent="-514350" algn="just">
              <a:buFont typeface="+mj-lt"/>
              <a:buAutoNum type="arabicPeriod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О введении в действие общих требований системы управления охраной труда</a:t>
            </a:r>
          </a:p>
          <a:p>
            <a:pPr marL="514350" lvl="0" indent="-514350" algn="just">
              <a:buFont typeface="+mj-lt"/>
              <a:buAutoNum type="arabicPeriod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Об организации обучения по электробезопасности</a:t>
            </a:r>
          </a:p>
          <a:p>
            <a:pPr marL="514350" lvl="0" indent="-514350" algn="just">
              <a:buFont typeface="+mj-lt"/>
              <a:buAutoNum type="arabicPeriod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Об учете выдачи средств индивидуальной защиты, соблюдении норм выдачи специальной одежды</a:t>
            </a:r>
          </a:p>
          <a:p>
            <a:pPr marL="514350" indent="-514350" algn="just">
              <a:buFont typeface="+mj-lt"/>
              <a:buAutoNum type="arabicPeriod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О введении в действие новых инструкций по охране труда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Rectangle 1"/>
          <p:cNvSpPr>
            <a:spLocks noChangeArrowheads="1"/>
          </p:cNvSpPr>
          <p:nvPr/>
        </p:nvSpPr>
        <p:spPr bwMode="auto">
          <a:xfrm>
            <a:off x="928662" y="785794"/>
            <a:ext cx="7786710" cy="44012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t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Предотвращение опасностей</a:t>
            </a:r>
          </a:p>
          <a:p>
            <a:pPr marL="0" marR="0" lvl="0" indent="45085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t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ПРЕДУПРЕДИТЕЛЬНЫЕ И РЕГУЛИРУЮЩИЕ МЕРЫ  (</a:t>
            </a:r>
            <a:r>
              <a:rPr kumimoji="0" lang="tt-RU" sz="24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оценка</a:t>
            </a:r>
            <a:r>
              <a:rPr kumimoji="0" lang="tt-RU" sz="2400" b="1" i="0" u="sng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рисков до 1 марта 2022!!!)</a:t>
            </a:r>
            <a:endParaRPr kumimoji="0" lang="tt-RU" sz="2400" b="1" i="0" u="sng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t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осуществляются в следующем </a:t>
            </a:r>
            <a:r>
              <a:rPr kumimoji="0" lang="tt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порядке приоритетности</a:t>
            </a:r>
            <a:r>
              <a:rPr kumimoji="0" lang="tt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: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t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	устранение опасности/риска;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t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	ограничение опасности/риска;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t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	минимизация опасности/риска;</a:t>
            </a:r>
            <a:endParaRPr kumimoji="0" lang="tt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Rectangle 1"/>
          <p:cNvSpPr>
            <a:spLocks noChangeArrowheads="1"/>
          </p:cNvSpPr>
          <p:nvPr/>
        </p:nvSpPr>
        <p:spPr bwMode="auto">
          <a:xfrm>
            <a:off x="1000100" y="285728"/>
            <a:ext cx="7858180" cy="55707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t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УПРАВЛЕНИЕ ИЗМЕНЕНИЯМИ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t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Влияющие на охрану труда внутренние и внешние изменения должны быть оценены, а соответствующие предупредительные меры выполнены еще </a:t>
            </a:r>
            <a:r>
              <a:rPr kumimoji="0" lang="tt-RU" sz="28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до введения изменений в практику</a:t>
            </a:r>
            <a:r>
              <a:rPr kumimoji="0" lang="tt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t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ПРЕДУПРЕЖДЕНИЕ АВАРИЙНЫХ СИТУАЦИЙ, ГОТОВНОСТЬ К НИМ И РЕАГИРОВАНИЕ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t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Следует установить и поддерживать в рабочем состоянии мероприятия по предупреждению аварийных ситуаций, обеспечению готовности к ним и реагированию. </a:t>
            </a:r>
            <a:endParaRPr kumimoji="0" lang="tt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Rectangle 1"/>
          <p:cNvSpPr>
            <a:spLocks noChangeArrowheads="1"/>
          </p:cNvSpPr>
          <p:nvPr/>
        </p:nvSpPr>
        <p:spPr bwMode="auto">
          <a:xfrm>
            <a:off x="1142976" y="571480"/>
            <a:ext cx="7643866" cy="39703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t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Оценка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t-RU" sz="28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Мониторинг исполнения и оценка результативности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tt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Наблюдение 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tt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Текущий контроль 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tt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Реагирующий мониторинг (Расследование травм)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t-RU" sz="28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Проверка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t-RU" sz="28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Анализ эффективности СУОТ руководством</a:t>
            </a:r>
            <a:endParaRPr kumimoji="0" lang="tt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Rectangle 1"/>
          <p:cNvSpPr>
            <a:spLocks noChangeArrowheads="1"/>
          </p:cNvSpPr>
          <p:nvPr/>
        </p:nvSpPr>
        <p:spPr bwMode="auto">
          <a:xfrm>
            <a:off x="1357290" y="785794"/>
            <a:ext cx="7000924" cy="39703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СУОТ разработать, положение о СУОТ утвердить приказом, распределить полномочия</a:t>
            </a:r>
            <a:r>
              <a:rPr kumimoji="0" lang="ru-RU" sz="36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и внедрить до 01.01.2022</a:t>
            </a:r>
          </a:p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3600" b="1" baseline="0" dirty="0" smtClean="0">
              <a:latin typeface="Times New Roman" pitchFamily="18" charset="0"/>
              <a:cs typeface="Times New Roman" pitchFamily="18" charset="0"/>
            </a:endParaRPr>
          </a:p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Закончить оценку  рисков до 1 марта 2022</a:t>
            </a:r>
            <a:endParaRPr kumimoji="0" lang="tt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071670" y="571480"/>
            <a:ext cx="600076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lvl="0" indent="-514350" algn="just"/>
            <a:r>
              <a:rPr lang="ru-RU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3. Об </a:t>
            </a:r>
            <a:r>
              <a:rPr lang="ru-RU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организации обучения по электробезопасности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1857356" y="500042"/>
            <a:ext cx="6858048" cy="3539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1-ю группа по электробезопасности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присваивается всем 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работникам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которые взаимодействуют с электричеством – работают 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 компьютерами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пользуются системами освещения и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rgbClr val="22222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электророзетками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800" dirty="0" smtClean="0">
              <a:solidFill>
                <a:srgbClr val="222222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imes New Roman" pitchFamily="18" charset="0"/>
                <a:cs typeface="Times New Roman" pitchFamily="18" charset="0"/>
              </a:rPr>
              <a:t>Руководитель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imes New Roman" pitchFamily="18" charset="0"/>
                <a:cs typeface="Times New Roman" pitchFamily="18" charset="0"/>
              </a:rPr>
              <a:t> определяет 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imes New Roman" pitchFamily="18" charset="0"/>
                <a:cs typeface="Times New Roman" pitchFamily="18" charset="0"/>
              </a:rPr>
              <a:t>перечень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imes New Roman" pitchFamily="18" charset="0"/>
                <a:cs typeface="Times New Roman" pitchFamily="18" charset="0"/>
              </a:rPr>
              <a:t> должностей и утверждает его </a:t>
            </a:r>
            <a:r>
              <a:rPr kumimoji="0" lang="ru-RU" sz="2800" b="1" i="0" u="sng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imes New Roman" pitchFamily="18" charset="0"/>
                <a:cs typeface="Times New Roman" pitchFamily="18" charset="0"/>
              </a:rPr>
              <a:t>приказом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imes New Roman" pitchFamily="18" charset="0"/>
                <a:cs typeface="Times New Roman" pitchFamily="18" charset="0"/>
              </a:rPr>
              <a:t>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Rectangle 1"/>
          <p:cNvSpPr>
            <a:spLocks noChangeArrowheads="1"/>
          </p:cNvSpPr>
          <p:nvPr/>
        </p:nvSpPr>
        <p:spPr bwMode="auto">
          <a:xfrm>
            <a:off x="1214414" y="571480"/>
            <a:ext cx="7429552" cy="48936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 группу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 электробезопасности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rgbClr val="22222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неэлектротехническому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персоналу 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может присваивать работник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из числа электротехнического персонала с группой по электробезопасности 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не ниже III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rgbClr val="222222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Обязанности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по проведению инструктажа возлагают на работника 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приказом (</a:t>
            </a:r>
            <a:r>
              <a:rPr lang="ru-RU" sz="2800" i="1" u="sng" dirty="0" smtClean="0">
                <a:solidFill>
                  <a:srgbClr val="222222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если </a:t>
            </a:r>
            <a:r>
              <a:rPr lang="ru-RU" sz="2800" i="1" u="sng" dirty="0" smtClean="0">
                <a:solidFill>
                  <a:srgbClr val="222222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электрики сторонних организаций – по </a:t>
            </a:r>
            <a:r>
              <a:rPr lang="ru-RU" sz="2800" i="1" u="sng" dirty="0" smtClean="0">
                <a:solidFill>
                  <a:srgbClr val="222222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согласованию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).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/>
            </a:r>
            <a:b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/>
            </a:r>
            <a:b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Rectangle 1"/>
          <p:cNvSpPr>
            <a:spLocks noChangeArrowheads="1"/>
          </p:cNvSpPr>
          <p:nvPr/>
        </p:nvSpPr>
        <p:spPr bwMode="auto">
          <a:xfrm>
            <a:off x="1142976" y="642918"/>
            <a:ext cx="7358114" cy="48320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Программа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проведения инструктажа для 1 группы составляется 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 произвольной форме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в нее включаются 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разделы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: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общие требования электробезопасности;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требования электробезопасности во время работы;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действие электротока на человека;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классификация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rgbClr val="22222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электротравм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;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шаговое напряжение;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>
                <a:tab pos="457200" algn="l"/>
              </a:tabLst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оказание первой помощи при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rgbClr val="22222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электротравмах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42976" y="714356"/>
            <a:ext cx="750099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присвоить 1-ю группу по 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электробезопасности</a:t>
            </a:r>
          </a:p>
          <a:p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еречень должностей утвердить</a:t>
            </a:r>
          </a:p>
          <a:p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разработать и утвердить программу проведения</a:t>
            </a:r>
          </a:p>
          <a:p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провести  инструктаж</a:t>
            </a:r>
          </a:p>
          <a:p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делать запись в журнале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 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трелка вниз 2"/>
          <p:cNvSpPr/>
          <p:nvPr/>
        </p:nvSpPr>
        <p:spPr>
          <a:xfrm>
            <a:off x="3786182" y="1142984"/>
            <a:ext cx="214314" cy="57150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" name="Стрелка вниз 3"/>
          <p:cNvSpPr/>
          <p:nvPr/>
        </p:nvSpPr>
        <p:spPr>
          <a:xfrm>
            <a:off x="3786182" y="2000240"/>
            <a:ext cx="214314" cy="50006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Стрелка вниз 4"/>
          <p:cNvSpPr/>
          <p:nvPr/>
        </p:nvSpPr>
        <p:spPr>
          <a:xfrm>
            <a:off x="3786182" y="2857496"/>
            <a:ext cx="214314" cy="50006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трелка вниз 5"/>
          <p:cNvSpPr/>
          <p:nvPr/>
        </p:nvSpPr>
        <p:spPr>
          <a:xfrm flipH="1">
            <a:off x="3857620" y="3714752"/>
            <a:ext cx="214314" cy="57150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Rectangle 1"/>
          <p:cNvSpPr>
            <a:spLocks noChangeArrowheads="1"/>
          </p:cNvSpPr>
          <p:nvPr/>
        </p:nvSpPr>
        <p:spPr bwMode="auto">
          <a:xfrm>
            <a:off x="2357422" y="785794"/>
            <a:ext cx="6215106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Периодичность инструктажа по электробезопасности 1 группы – не реже 1 раза в год (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1745C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2"/>
              </a:rPr>
              <a:t>п. 1.4.4 ПТЭЭП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).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285984" y="500042"/>
            <a:ext cx="6286544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lvl="0" indent="-514350" algn="just">
              <a:buFont typeface="+mj-lt"/>
              <a:buAutoNum type="arabicPeriod"/>
            </a:pPr>
            <a:r>
              <a:rPr lang="ru-RU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Об использовании сумм страховых взносов ФСС на мероприятия по охране труда</a:t>
            </a:r>
          </a:p>
          <a:p>
            <a:pPr marL="514350" lvl="0" indent="-514350" algn="just">
              <a:buFont typeface="+mj-lt"/>
              <a:buAutoNum type="arabicPeriod"/>
            </a:pP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marL="514350" lvl="0" indent="-514350" algn="just"/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Мероприятия, за которые можно вернуть средства, перечислены в </a:t>
            </a:r>
            <a:r>
              <a:rPr lang="ru-RU" sz="2400" u="sng" dirty="0" smtClean="0">
                <a:latin typeface="Times New Roman" pitchFamily="18" charset="0"/>
                <a:cs typeface="Times New Roman" pitchFamily="18" charset="0"/>
                <a:hlinkClick r:id="rId2"/>
              </a:rPr>
              <a:t>пункте 3 Правил финансирования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 утв. 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  <a:hlinkClick r:id="rId2"/>
              </a:rPr>
              <a:t>приказом Минтруда от 14.07.2021 № 467н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 (далее – 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  <a:hlinkClick r:id="rId2"/>
              </a:rPr>
              <a:t>Правила финансирования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))</a:t>
            </a:r>
          </a:p>
          <a:p>
            <a:pPr marL="514350" lvl="0" indent="-514350" algn="just">
              <a:buFont typeface="+mj-lt"/>
              <a:buAutoNum type="arabicPeriod"/>
            </a:pP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643042" y="714356"/>
            <a:ext cx="700092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4.     Учет выдачи средств индивидуальной защиты (СИЗ), соблюдении норм выдачи специальной одежды</a:t>
            </a:r>
            <a:endParaRPr lang="ru-RU" sz="28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Rectangle 1"/>
          <p:cNvSpPr>
            <a:spLocks noChangeArrowheads="1"/>
          </p:cNvSpPr>
          <p:nvPr/>
        </p:nvSpPr>
        <p:spPr bwMode="auto">
          <a:xfrm>
            <a:off x="1000100" y="714356"/>
            <a:ext cx="7429552" cy="48320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 организации должно быть  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положение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об обеспечении работников средствами индивидуальной защиты, а также утвержден 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перечень профессий и должностей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на которых выдаются бесплатная спецодежда,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rgbClr val="22222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спецобувь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и другие средства индивидуальной защиты (далее – СИЗ).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rgbClr val="222222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После приобретения СИЗ нужно 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хранить заверенные копии сертификатов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и деклараций соответствия на СИЗ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Rectangle 1"/>
          <p:cNvSpPr>
            <a:spLocks noChangeArrowheads="1"/>
          </p:cNvSpPr>
          <p:nvPr/>
        </p:nvSpPr>
        <p:spPr bwMode="auto">
          <a:xfrm>
            <a:off x="1214414" y="785794"/>
            <a:ext cx="7358114" cy="2677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СИЗ 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выдаются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работникам 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 приказу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об утверждении норм бесплатной выдачи СИЗ.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800" dirty="0" smtClean="0">
              <a:solidFill>
                <a:srgbClr val="222222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Факт выдачи нужно фиксировать в 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личной карточке учета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выдачи СИЗ.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Rectangle 1"/>
          <p:cNvSpPr>
            <a:spLocks noChangeArrowheads="1"/>
          </p:cNvSpPr>
          <p:nvPr/>
        </p:nvSpPr>
        <p:spPr bwMode="auto">
          <a:xfrm>
            <a:off x="1500166" y="857232"/>
            <a:ext cx="6929486" cy="3539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СИЗ 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выдаются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сотрудникам, чьи профессии или должности указаны в 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2"/>
              </a:rPr>
              <a:t>типовых нормах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 и которые заняты на работах: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 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вредными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или опасными условиями труда;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 особых температурных условиях;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>
                <a:tab pos="457200" algn="l"/>
              </a:tabLst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связанных с загрязнением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85852" y="714356"/>
            <a:ext cx="6374195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Учесть результаты СОУТ (специальной оценки условий труда)</a:t>
            </a:r>
          </a:p>
          <a:p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Типовые нормы + штатное расписание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571604" y="785794"/>
            <a:ext cx="7143800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>
              <a:buAutoNum type="arabicPeriod" startAt="5"/>
            </a:pPr>
            <a:r>
              <a:rPr lang="ru-RU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 </a:t>
            </a:r>
            <a:r>
              <a:rPr lang="ru-RU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введении в действие новых инструкций по охране </a:t>
            </a:r>
            <a:r>
              <a:rPr lang="ru-RU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труда</a:t>
            </a:r>
          </a:p>
          <a:p>
            <a:pPr marL="514350" indent="-514350">
              <a:buAutoNum type="arabicPeriod" startAt="5"/>
            </a:pPr>
            <a:endParaRPr lang="ru-RU" sz="28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buAutoNum type="arabicPeriod" startAt="5"/>
            </a:pPr>
            <a:endParaRPr lang="ru-RU" sz="28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514350" indent="-514350"/>
            <a:endParaRPr lang="ru-RU" sz="28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Rectangle 1"/>
          <p:cNvSpPr>
            <a:spLocks noChangeArrowheads="1"/>
          </p:cNvSpPr>
          <p:nvPr/>
        </p:nvSpPr>
        <p:spPr bwMode="auto">
          <a:xfrm>
            <a:off x="785786" y="500042"/>
            <a:ext cx="7786742" cy="31085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1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Необходимо обновить: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Инструкция по охране труда при работе с оргтехникой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Инструкция по охране труда при эксплуатации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рециркулятора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Rectangle 1"/>
          <p:cNvSpPr>
            <a:spLocks noChangeArrowheads="1"/>
          </p:cNvSpPr>
          <p:nvPr/>
        </p:nvSpPr>
        <p:spPr bwMode="auto">
          <a:xfrm>
            <a:off x="928662" y="571480"/>
            <a:ext cx="7858180" cy="39703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Мероприятия, за которые можно вернуть 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средства из ФСС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спецоценка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условий труда;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снижение уровня воздействия вредных факторов. Например, запыленности;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обучение по охране труда работников, обязанных обучаться в учебных центрах;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приобретение работникам СИЗ и смывающих и обезвреживающих средств;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Rectangle 1"/>
          <p:cNvSpPr>
            <a:spLocks noChangeArrowheads="1"/>
          </p:cNvSpPr>
          <p:nvPr/>
        </p:nvSpPr>
        <p:spPr bwMode="auto">
          <a:xfrm>
            <a:off x="785786" y="571480"/>
            <a:ext cx="8072494" cy="39703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приобретение 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алкотестеров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или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алкометров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тахографов, аптечек первой помощи;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приобретение оборудования для безопасности работников или контроля за безопасным ведением работ;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приобретение оборудования для обучения, в том числе дистанционного;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санаторно-курортное лечение работников, которые работают с вредными или опасными факторами;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Rectangle 1"/>
          <p:cNvSpPr>
            <a:spLocks noChangeArrowheads="1"/>
          </p:cNvSpPr>
          <p:nvPr/>
        </p:nvSpPr>
        <p:spPr bwMode="auto">
          <a:xfrm>
            <a:off x="1285852" y="642918"/>
            <a:ext cx="7429552" cy="2246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санаторно-курортное лечение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работников-предпенcионеров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;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периодические медосмотры;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лечебно-профилактическое питание;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профилактика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коронавируса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Rectangle 1"/>
          <p:cNvSpPr>
            <a:spLocks noChangeArrowheads="1"/>
          </p:cNvSpPr>
          <p:nvPr/>
        </p:nvSpPr>
        <p:spPr bwMode="auto">
          <a:xfrm>
            <a:off x="714348" y="642918"/>
            <a:ext cx="7715304" cy="44012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 новым Правилам финансирования в перечень включили мероприятия по предупреждению распространения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rgbClr val="22222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коронавируса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(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1745C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2"/>
              </a:rPr>
              <a:t>п. 3.1 Правил финансирования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). Можно покрыть расходы в 2021 году, если приобрели: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одноразовые маски, респираторы, многоразовые тканые маски для защиты органов дыхания, а также лицевые щитки, бахилы, перчатки, противочумные костюмы первого типа и одноразовые халаты;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Rectangle 1"/>
          <p:cNvSpPr>
            <a:spLocks noChangeArrowheads="1"/>
          </p:cNvSpPr>
          <p:nvPr/>
        </p:nvSpPr>
        <p:spPr bwMode="auto">
          <a:xfrm>
            <a:off x="642910" y="500042"/>
            <a:ext cx="8215370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дезинфицирующие салфетки и кожные антисептики и дозаторы для них, чтобы работники могли обрабатывать руки;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оборудование, в том числе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rgbClr val="22222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рециркуляторы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воздуха и дезинфицирующие средства для обработки транспорта, транспортной упаковки материалов, оборудования, продуктов, служебных помещений, контактных поверхностей;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термометры и устройства для бесконтактного контроля температуры работников;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медицинские услуги по тестированию на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rgbClr val="22222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коронавирус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– метод ПЦР и анализ на антитела.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643174" y="928670"/>
            <a:ext cx="5429272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Документы,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которые нужно приложить для возмещения расходов на мероприятия по охране труда из ФСС</a:t>
            </a:r>
          </a:p>
          <a:p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Метро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Классическая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Origin</Template>
  <TotalTime>225</TotalTime>
  <Words>935</Words>
  <PresentationFormat>Экран (4:3)</PresentationFormat>
  <Paragraphs>147</Paragraphs>
  <Slides>36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36</vt:i4>
      </vt:variant>
    </vt:vector>
  </HeadingPairs>
  <TitlesOfParts>
    <vt:vector size="37" baseType="lpstr">
      <vt:lpstr>Тема Office</vt:lpstr>
      <vt:lpstr>Отдельные вопросы действующего законодательства в области охраны труда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Отдельные вопросы действующего законодательства в области охраны труда</dc:title>
  <dc:creator>User</dc:creator>
  <cp:lastModifiedBy>Секретарь</cp:lastModifiedBy>
  <cp:revision>23</cp:revision>
  <dcterms:created xsi:type="dcterms:W3CDTF">2021-12-13T09:49:55Z</dcterms:created>
  <dcterms:modified xsi:type="dcterms:W3CDTF">2021-12-14T13:01:56Z</dcterms:modified>
</cp:coreProperties>
</file>